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60" r:id="rId4"/>
    <p:sldId id="261" r:id="rId5"/>
    <p:sldId id="264" r:id="rId6"/>
    <p:sldId id="262" r:id="rId7"/>
    <p:sldId id="263" r:id="rId8"/>
    <p:sldId id="259" r:id="rId9"/>
    <p:sldId id="266"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86"/>
    <p:restoredTop sz="95170"/>
  </p:normalViewPr>
  <p:slideViewPr>
    <p:cSldViewPr snapToGrid="0" snapToObjects="1">
      <p:cViewPr varScale="1">
        <p:scale>
          <a:sx n="114" d="100"/>
          <a:sy n="114" d="100"/>
        </p:scale>
        <p:origin x="98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3BAD59-A739-431A-8205-8CADA0D4695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4AD18ED-67F1-4366-87E5-711E1144CBB1}">
      <dgm:prSet/>
      <dgm:spPr/>
      <dgm:t>
        <a:bodyPr/>
        <a:lstStyle/>
        <a:p>
          <a:r>
            <a:rPr lang="en-US" dirty="0">
              <a:solidFill>
                <a:schemeClr val="tx1"/>
              </a:solidFill>
              <a:latin typeface="Modern No. 20" panose="02070704070505020303" pitchFamily="18" charset="77"/>
            </a:rPr>
            <a:t>Current voter-approved Public Safety Funding which generated approximately $2 million a year, expires in June 2023. </a:t>
          </a:r>
        </a:p>
      </dgm:t>
    </dgm:pt>
    <dgm:pt modelId="{238A5221-1D9F-417A-B3FD-541FA11A2606}" type="parTrans" cxnId="{705B78E1-37A8-4A61-97D6-C9837AD04CB1}">
      <dgm:prSet/>
      <dgm:spPr/>
      <dgm:t>
        <a:bodyPr/>
        <a:lstStyle/>
        <a:p>
          <a:endParaRPr lang="en-US"/>
        </a:p>
      </dgm:t>
    </dgm:pt>
    <dgm:pt modelId="{8CF64536-DD7C-4768-A2C8-26F34C7F904E}" type="sibTrans" cxnId="{705B78E1-37A8-4A61-97D6-C9837AD04CB1}">
      <dgm:prSet/>
      <dgm:spPr/>
      <dgm:t>
        <a:bodyPr/>
        <a:lstStyle/>
        <a:p>
          <a:endParaRPr lang="en-US"/>
        </a:p>
      </dgm:t>
    </dgm:pt>
    <dgm:pt modelId="{A6E8F775-A961-4A01-9B6E-A128B783141D}">
      <dgm:prSet/>
      <dgm:spPr/>
      <dgm:t>
        <a:bodyPr/>
        <a:lstStyle/>
        <a:p>
          <a:r>
            <a:rPr lang="en-US" dirty="0">
              <a:solidFill>
                <a:schemeClr val="tx1"/>
              </a:solidFill>
              <a:latin typeface="Modern No. 20" panose="02070704070505020303" pitchFamily="18" charset="77"/>
            </a:rPr>
            <a:t>Measure B is a one-cent special purpose tax that, if enacted, would be used to continue to fund local police and fire public safety services after the existing voter-approved funding expires.</a:t>
          </a:r>
        </a:p>
      </dgm:t>
    </dgm:pt>
    <dgm:pt modelId="{E0E6EE29-9661-4B77-89C1-0A1C944F398C}" type="parTrans" cxnId="{5C2C825A-DCB8-40FD-B48E-652A0B0DA6C7}">
      <dgm:prSet/>
      <dgm:spPr/>
      <dgm:t>
        <a:bodyPr/>
        <a:lstStyle/>
        <a:p>
          <a:endParaRPr lang="en-US"/>
        </a:p>
      </dgm:t>
    </dgm:pt>
    <dgm:pt modelId="{756E1C1F-6FBB-464C-9553-5243626E1E4A}" type="sibTrans" cxnId="{5C2C825A-DCB8-40FD-B48E-652A0B0DA6C7}">
      <dgm:prSet/>
      <dgm:spPr/>
      <dgm:t>
        <a:bodyPr/>
        <a:lstStyle/>
        <a:p>
          <a:endParaRPr lang="en-US"/>
        </a:p>
      </dgm:t>
    </dgm:pt>
    <dgm:pt modelId="{17594407-9DF9-D54F-A2C5-D0D486D63920}" type="pres">
      <dgm:prSet presAssocID="{483BAD59-A739-431A-8205-8CADA0D46952}" presName="linear" presStyleCnt="0">
        <dgm:presLayoutVars>
          <dgm:animLvl val="lvl"/>
          <dgm:resizeHandles val="exact"/>
        </dgm:presLayoutVars>
      </dgm:prSet>
      <dgm:spPr/>
    </dgm:pt>
    <dgm:pt modelId="{26D4261A-DE6D-1445-A676-E45E3B874EA1}" type="pres">
      <dgm:prSet presAssocID="{54AD18ED-67F1-4366-87E5-711E1144CBB1}" presName="parentText" presStyleLbl="node1" presStyleIdx="0" presStyleCnt="2">
        <dgm:presLayoutVars>
          <dgm:chMax val="0"/>
          <dgm:bulletEnabled val="1"/>
        </dgm:presLayoutVars>
      </dgm:prSet>
      <dgm:spPr/>
    </dgm:pt>
    <dgm:pt modelId="{06ADE1FA-8A94-6F49-B203-E0F86D0D8C29}" type="pres">
      <dgm:prSet presAssocID="{8CF64536-DD7C-4768-A2C8-26F34C7F904E}" presName="spacer" presStyleCnt="0"/>
      <dgm:spPr/>
    </dgm:pt>
    <dgm:pt modelId="{78675583-D064-644D-80A0-1C2047A260E4}" type="pres">
      <dgm:prSet presAssocID="{A6E8F775-A961-4A01-9B6E-A128B783141D}" presName="parentText" presStyleLbl="node1" presStyleIdx="1" presStyleCnt="2" custLinFactY="-665" custLinFactNeighborX="-2167" custLinFactNeighborY="-100000">
        <dgm:presLayoutVars>
          <dgm:chMax val="0"/>
          <dgm:bulletEnabled val="1"/>
        </dgm:presLayoutVars>
      </dgm:prSet>
      <dgm:spPr/>
    </dgm:pt>
  </dgm:ptLst>
  <dgm:cxnLst>
    <dgm:cxn modelId="{417D744E-288A-7A4A-BA66-AC0C13D9D1F9}" type="presOf" srcId="{483BAD59-A739-431A-8205-8CADA0D46952}" destId="{17594407-9DF9-D54F-A2C5-D0D486D63920}" srcOrd="0" destOrd="0" presId="urn:microsoft.com/office/officeart/2005/8/layout/vList2"/>
    <dgm:cxn modelId="{D6F4C176-4DE2-744A-A52A-0CD19BC8542A}" type="presOf" srcId="{A6E8F775-A961-4A01-9B6E-A128B783141D}" destId="{78675583-D064-644D-80A0-1C2047A260E4}" srcOrd="0" destOrd="0" presId="urn:microsoft.com/office/officeart/2005/8/layout/vList2"/>
    <dgm:cxn modelId="{5C2C825A-DCB8-40FD-B48E-652A0B0DA6C7}" srcId="{483BAD59-A739-431A-8205-8CADA0D46952}" destId="{A6E8F775-A961-4A01-9B6E-A128B783141D}" srcOrd="1" destOrd="0" parTransId="{E0E6EE29-9661-4B77-89C1-0A1C944F398C}" sibTransId="{756E1C1F-6FBB-464C-9553-5243626E1E4A}"/>
    <dgm:cxn modelId="{A3150AAB-D137-FE4F-B92B-E6579BB4C3DB}" type="presOf" srcId="{54AD18ED-67F1-4366-87E5-711E1144CBB1}" destId="{26D4261A-DE6D-1445-A676-E45E3B874EA1}" srcOrd="0" destOrd="0" presId="urn:microsoft.com/office/officeart/2005/8/layout/vList2"/>
    <dgm:cxn modelId="{705B78E1-37A8-4A61-97D6-C9837AD04CB1}" srcId="{483BAD59-A739-431A-8205-8CADA0D46952}" destId="{54AD18ED-67F1-4366-87E5-711E1144CBB1}" srcOrd="0" destOrd="0" parTransId="{238A5221-1D9F-417A-B3FD-541FA11A2606}" sibTransId="{8CF64536-DD7C-4768-A2C8-26F34C7F904E}"/>
    <dgm:cxn modelId="{2B916CCB-995D-9349-9097-5BE4049A2ED2}" type="presParOf" srcId="{17594407-9DF9-D54F-A2C5-D0D486D63920}" destId="{26D4261A-DE6D-1445-A676-E45E3B874EA1}" srcOrd="0" destOrd="0" presId="urn:microsoft.com/office/officeart/2005/8/layout/vList2"/>
    <dgm:cxn modelId="{DABE9A71-D3E2-7343-A3CC-26F3E240D570}" type="presParOf" srcId="{17594407-9DF9-D54F-A2C5-D0D486D63920}" destId="{06ADE1FA-8A94-6F49-B203-E0F86D0D8C29}" srcOrd="1" destOrd="0" presId="urn:microsoft.com/office/officeart/2005/8/layout/vList2"/>
    <dgm:cxn modelId="{D774F2F7-6118-154E-95C5-313040638CF7}" type="presParOf" srcId="{17594407-9DF9-D54F-A2C5-D0D486D63920}" destId="{78675583-D064-644D-80A0-1C2047A260E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4261A-DE6D-1445-A676-E45E3B874EA1}">
      <dsp:nvSpPr>
        <dsp:cNvPr id="0" name=""/>
        <dsp:cNvSpPr/>
      </dsp:nvSpPr>
      <dsp:spPr>
        <a:xfrm>
          <a:off x="0" y="313233"/>
          <a:ext cx="8596668" cy="20147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solidFill>
                <a:schemeClr val="tx1"/>
              </a:solidFill>
              <a:latin typeface="Modern No. 20" panose="02070704070505020303" pitchFamily="18" charset="77"/>
            </a:rPr>
            <a:t>Current voter-approved Public Safety Funding which generated approximately $2 million a year, expires in June 2023. </a:t>
          </a:r>
        </a:p>
      </dsp:txBody>
      <dsp:txXfrm>
        <a:off x="98352" y="411585"/>
        <a:ext cx="8399964" cy="1818036"/>
      </dsp:txXfrm>
    </dsp:sp>
    <dsp:sp modelId="{78675583-D064-644D-80A0-1C2047A260E4}">
      <dsp:nvSpPr>
        <dsp:cNvPr id="0" name=""/>
        <dsp:cNvSpPr/>
      </dsp:nvSpPr>
      <dsp:spPr>
        <a:xfrm>
          <a:off x="0" y="2314575"/>
          <a:ext cx="8596668" cy="20147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solidFill>
                <a:schemeClr val="tx1"/>
              </a:solidFill>
              <a:latin typeface="Modern No. 20" panose="02070704070505020303" pitchFamily="18" charset="77"/>
            </a:rPr>
            <a:t>Measure B is a one-cent special purpose tax that, if enacted, would be used to continue to fund local police and fire public safety services after the existing voter-approved funding expires.</a:t>
          </a:r>
        </a:p>
      </dsp:txBody>
      <dsp:txXfrm>
        <a:off x="98352" y="2412927"/>
        <a:ext cx="8399964" cy="181803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C6FA7C4-F4C6-1443-A828-B7EBBF609A34}" type="datetimeFigureOut">
              <a:rPr lang="en-US" smtClean="0"/>
              <a:t>9/7/2022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1FAD52-E1F5-C145-B798-2C12EB1DF436}" type="slidenum">
              <a:rPr lang="en-US" smtClean="0"/>
              <a:t>‹#›</a:t>
            </a:fld>
            <a:endParaRPr lang="en-US" dirty="0"/>
          </a:p>
        </p:txBody>
      </p:sp>
    </p:spTree>
    <p:extLst>
      <p:ext uri="{BB962C8B-B14F-4D97-AF65-F5344CB8AC3E}">
        <p14:creationId xmlns:p14="http://schemas.microsoft.com/office/powerpoint/2010/main" val="1489679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6FA7C4-F4C6-1443-A828-B7EBBF609A34}" type="datetimeFigureOut">
              <a:rPr lang="en-US" smtClean="0"/>
              <a:t>9/7/2022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1FAD52-E1F5-C145-B798-2C12EB1DF436}" type="slidenum">
              <a:rPr lang="en-US" smtClean="0"/>
              <a:t>‹#›</a:t>
            </a:fld>
            <a:endParaRPr lang="en-US" dirty="0"/>
          </a:p>
        </p:txBody>
      </p:sp>
    </p:spTree>
    <p:extLst>
      <p:ext uri="{BB962C8B-B14F-4D97-AF65-F5344CB8AC3E}">
        <p14:creationId xmlns:p14="http://schemas.microsoft.com/office/powerpoint/2010/main" val="3933675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6FA7C4-F4C6-1443-A828-B7EBBF609A34}" type="datetimeFigureOut">
              <a:rPr lang="en-US" smtClean="0"/>
              <a:t>9/7/2022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1FAD52-E1F5-C145-B798-2C12EB1DF436}"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620884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6FA7C4-F4C6-1443-A828-B7EBBF609A34}" type="datetimeFigureOut">
              <a:rPr lang="en-US" smtClean="0"/>
              <a:t>9/7/2022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1FAD52-E1F5-C145-B798-2C12EB1DF436}" type="slidenum">
              <a:rPr lang="en-US" smtClean="0"/>
              <a:t>‹#›</a:t>
            </a:fld>
            <a:endParaRPr lang="en-US" dirty="0"/>
          </a:p>
        </p:txBody>
      </p:sp>
    </p:spTree>
    <p:extLst>
      <p:ext uri="{BB962C8B-B14F-4D97-AF65-F5344CB8AC3E}">
        <p14:creationId xmlns:p14="http://schemas.microsoft.com/office/powerpoint/2010/main" val="16660292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6FA7C4-F4C6-1443-A828-B7EBBF609A34}" type="datetimeFigureOut">
              <a:rPr lang="en-US" smtClean="0"/>
              <a:t>9/7/2022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1FAD52-E1F5-C145-B798-2C12EB1DF436}"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262224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6FA7C4-F4C6-1443-A828-B7EBBF609A34}" type="datetimeFigureOut">
              <a:rPr lang="en-US" smtClean="0"/>
              <a:t>9/7/2022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1FAD52-E1F5-C145-B798-2C12EB1DF436}" type="slidenum">
              <a:rPr lang="en-US" smtClean="0"/>
              <a:t>‹#›</a:t>
            </a:fld>
            <a:endParaRPr lang="en-US" dirty="0"/>
          </a:p>
        </p:txBody>
      </p:sp>
    </p:spTree>
    <p:extLst>
      <p:ext uri="{BB962C8B-B14F-4D97-AF65-F5344CB8AC3E}">
        <p14:creationId xmlns:p14="http://schemas.microsoft.com/office/powerpoint/2010/main" val="1768664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6FA7C4-F4C6-1443-A828-B7EBBF609A34}" type="datetimeFigureOut">
              <a:rPr lang="en-US" smtClean="0"/>
              <a:t>9/7/2022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1FAD52-E1F5-C145-B798-2C12EB1DF436}" type="slidenum">
              <a:rPr lang="en-US" smtClean="0"/>
              <a:t>‹#›</a:t>
            </a:fld>
            <a:endParaRPr lang="en-US" dirty="0"/>
          </a:p>
        </p:txBody>
      </p:sp>
    </p:spTree>
    <p:extLst>
      <p:ext uri="{BB962C8B-B14F-4D97-AF65-F5344CB8AC3E}">
        <p14:creationId xmlns:p14="http://schemas.microsoft.com/office/powerpoint/2010/main" val="42711096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6FA7C4-F4C6-1443-A828-B7EBBF609A34}" type="datetimeFigureOut">
              <a:rPr lang="en-US" smtClean="0"/>
              <a:t>9/7/2022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1FAD52-E1F5-C145-B798-2C12EB1DF436}" type="slidenum">
              <a:rPr lang="en-US" smtClean="0"/>
              <a:t>‹#›</a:t>
            </a:fld>
            <a:endParaRPr lang="en-US" dirty="0"/>
          </a:p>
        </p:txBody>
      </p:sp>
    </p:spTree>
    <p:extLst>
      <p:ext uri="{BB962C8B-B14F-4D97-AF65-F5344CB8AC3E}">
        <p14:creationId xmlns:p14="http://schemas.microsoft.com/office/powerpoint/2010/main" val="2913259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6FA7C4-F4C6-1443-A828-B7EBBF609A34}" type="datetimeFigureOut">
              <a:rPr lang="en-US" smtClean="0"/>
              <a:t>9/7/2022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1FAD52-E1F5-C145-B798-2C12EB1DF436}" type="slidenum">
              <a:rPr lang="en-US" smtClean="0"/>
              <a:t>‹#›</a:t>
            </a:fld>
            <a:endParaRPr lang="en-US" dirty="0"/>
          </a:p>
        </p:txBody>
      </p:sp>
    </p:spTree>
    <p:extLst>
      <p:ext uri="{BB962C8B-B14F-4D97-AF65-F5344CB8AC3E}">
        <p14:creationId xmlns:p14="http://schemas.microsoft.com/office/powerpoint/2010/main" val="4174707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6FA7C4-F4C6-1443-A828-B7EBBF609A34}" type="datetimeFigureOut">
              <a:rPr lang="en-US" smtClean="0"/>
              <a:t>9/7/2022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1FAD52-E1F5-C145-B798-2C12EB1DF436}" type="slidenum">
              <a:rPr lang="en-US" smtClean="0"/>
              <a:t>‹#›</a:t>
            </a:fld>
            <a:endParaRPr lang="en-US" dirty="0"/>
          </a:p>
        </p:txBody>
      </p:sp>
    </p:spTree>
    <p:extLst>
      <p:ext uri="{BB962C8B-B14F-4D97-AF65-F5344CB8AC3E}">
        <p14:creationId xmlns:p14="http://schemas.microsoft.com/office/powerpoint/2010/main" val="2779652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C6FA7C4-F4C6-1443-A828-B7EBBF609A34}" type="datetimeFigureOut">
              <a:rPr lang="en-US" smtClean="0"/>
              <a:t>9/7/2022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1FAD52-E1F5-C145-B798-2C12EB1DF436}" type="slidenum">
              <a:rPr lang="en-US" smtClean="0"/>
              <a:t>‹#›</a:t>
            </a:fld>
            <a:endParaRPr lang="en-US" dirty="0"/>
          </a:p>
        </p:txBody>
      </p:sp>
    </p:spTree>
    <p:extLst>
      <p:ext uri="{BB962C8B-B14F-4D97-AF65-F5344CB8AC3E}">
        <p14:creationId xmlns:p14="http://schemas.microsoft.com/office/powerpoint/2010/main" val="685958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C6FA7C4-F4C6-1443-A828-B7EBBF609A34}" type="datetimeFigureOut">
              <a:rPr lang="en-US" smtClean="0"/>
              <a:t>9/7/2022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41FAD52-E1F5-C145-B798-2C12EB1DF436}" type="slidenum">
              <a:rPr lang="en-US" smtClean="0"/>
              <a:t>‹#›</a:t>
            </a:fld>
            <a:endParaRPr lang="en-US" dirty="0"/>
          </a:p>
        </p:txBody>
      </p:sp>
    </p:spTree>
    <p:extLst>
      <p:ext uri="{BB962C8B-B14F-4D97-AF65-F5344CB8AC3E}">
        <p14:creationId xmlns:p14="http://schemas.microsoft.com/office/powerpoint/2010/main" val="727953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C6FA7C4-F4C6-1443-A828-B7EBBF609A34}" type="datetimeFigureOut">
              <a:rPr lang="en-US" smtClean="0"/>
              <a:t>9/7/2022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41FAD52-E1F5-C145-B798-2C12EB1DF436}" type="slidenum">
              <a:rPr lang="en-US" smtClean="0"/>
              <a:t>‹#›</a:t>
            </a:fld>
            <a:endParaRPr lang="en-US" dirty="0"/>
          </a:p>
        </p:txBody>
      </p:sp>
    </p:spTree>
    <p:extLst>
      <p:ext uri="{BB962C8B-B14F-4D97-AF65-F5344CB8AC3E}">
        <p14:creationId xmlns:p14="http://schemas.microsoft.com/office/powerpoint/2010/main" val="1433554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6FA7C4-F4C6-1443-A828-B7EBBF609A34}" type="datetimeFigureOut">
              <a:rPr lang="en-US" smtClean="0"/>
              <a:t>9/7/2022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41FAD52-E1F5-C145-B798-2C12EB1DF436}" type="slidenum">
              <a:rPr lang="en-US" smtClean="0"/>
              <a:t>‹#›</a:t>
            </a:fld>
            <a:endParaRPr lang="en-US" dirty="0"/>
          </a:p>
        </p:txBody>
      </p:sp>
    </p:spTree>
    <p:extLst>
      <p:ext uri="{BB962C8B-B14F-4D97-AF65-F5344CB8AC3E}">
        <p14:creationId xmlns:p14="http://schemas.microsoft.com/office/powerpoint/2010/main" val="3606762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6FA7C4-F4C6-1443-A828-B7EBBF609A34}" type="datetimeFigureOut">
              <a:rPr lang="en-US" smtClean="0"/>
              <a:t>9/7/2022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1FAD52-E1F5-C145-B798-2C12EB1DF436}" type="slidenum">
              <a:rPr lang="en-US" smtClean="0"/>
              <a:t>‹#›</a:t>
            </a:fld>
            <a:endParaRPr lang="en-US" dirty="0"/>
          </a:p>
        </p:txBody>
      </p:sp>
    </p:spTree>
    <p:extLst>
      <p:ext uri="{BB962C8B-B14F-4D97-AF65-F5344CB8AC3E}">
        <p14:creationId xmlns:p14="http://schemas.microsoft.com/office/powerpoint/2010/main" val="583345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6FA7C4-F4C6-1443-A828-B7EBBF609A34}" type="datetimeFigureOut">
              <a:rPr lang="en-US" smtClean="0"/>
              <a:t>9/7/2022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1FAD52-E1F5-C145-B798-2C12EB1DF436}" type="slidenum">
              <a:rPr lang="en-US" smtClean="0"/>
              <a:t>‹#›</a:t>
            </a:fld>
            <a:endParaRPr lang="en-US" dirty="0"/>
          </a:p>
        </p:txBody>
      </p:sp>
    </p:spTree>
    <p:extLst>
      <p:ext uri="{BB962C8B-B14F-4D97-AF65-F5344CB8AC3E}">
        <p14:creationId xmlns:p14="http://schemas.microsoft.com/office/powerpoint/2010/main" val="1438770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C6FA7C4-F4C6-1443-A828-B7EBBF609A34}" type="datetimeFigureOut">
              <a:rPr lang="en-US" smtClean="0"/>
              <a:t>9/7/2022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41FAD52-E1F5-C145-B798-2C12EB1DF436}" type="slidenum">
              <a:rPr lang="en-US" smtClean="0"/>
              <a:t>‹#›</a:t>
            </a:fld>
            <a:endParaRPr lang="en-US" dirty="0"/>
          </a:p>
        </p:txBody>
      </p:sp>
    </p:spTree>
    <p:extLst>
      <p:ext uri="{BB962C8B-B14F-4D97-AF65-F5344CB8AC3E}">
        <p14:creationId xmlns:p14="http://schemas.microsoft.com/office/powerpoint/2010/main" val="27846052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twater.org/"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pixabay.com/en/vote-button-election-elect-1319435/"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86F70-2517-724E-8DAD-36975B075140}"/>
              </a:ext>
            </a:extLst>
          </p:cNvPr>
          <p:cNvSpPr>
            <a:spLocks noGrp="1"/>
          </p:cNvSpPr>
          <p:nvPr>
            <p:ph type="ctrTitle"/>
          </p:nvPr>
        </p:nvSpPr>
        <p:spPr>
          <a:xfrm>
            <a:off x="723854" y="-239196"/>
            <a:ext cx="8174980" cy="1931808"/>
          </a:xfrm>
        </p:spPr>
        <p:txBody>
          <a:bodyPr/>
          <a:lstStyle/>
          <a:p>
            <a:r>
              <a:rPr lang="en-US" sz="7000" b="1" dirty="0">
                <a:solidFill>
                  <a:schemeClr val="accent2">
                    <a:lumMod val="50000"/>
                  </a:schemeClr>
                </a:solidFill>
                <a:latin typeface="Modern No. 20" panose="02070704070505020303" pitchFamily="18" charset="77"/>
                <a:cs typeface="Bangla MN" pitchFamily="2" charset="0"/>
              </a:rPr>
              <a:t>Community Update</a:t>
            </a:r>
          </a:p>
        </p:txBody>
      </p:sp>
      <p:sp>
        <p:nvSpPr>
          <p:cNvPr id="3" name="Subtitle 2">
            <a:extLst>
              <a:ext uri="{FF2B5EF4-FFF2-40B4-BE49-F238E27FC236}">
                <a16:creationId xmlns:a16="http://schemas.microsoft.com/office/drawing/2014/main" id="{40C66F50-1163-C742-9DB8-FAAAE85F192A}"/>
              </a:ext>
            </a:extLst>
          </p:cNvPr>
          <p:cNvSpPr>
            <a:spLocks noGrp="1"/>
          </p:cNvSpPr>
          <p:nvPr>
            <p:ph type="subTitle" idx="1"/>
          </p:nvPr>
        </p:nvSpPr>
        <p:spPr>
          <a:xfrm>
            <a:off x="927793" y="2466172"/>
            <a:ext cx="4219561" cy="962828"/>
          </a:xfrm>
        </p:spPr>
        <p:txBody>
          <a:bodyPr>
            <a:noAutofit/>
          </a:bodyPr>
          <a:lstStyle/>
          <a:p>
            <a:pPr algn="ctr"/>
            <a:r>
              <a:rPr lang="en-US" sz="3600" dirty="0">
                <a:solidFill>
                  <a:schemeClr val="tx1"/>
                </a:solidFill>
                <a:latin typeface="Modern No. 20" panose="02070704070505020303" pitchFamily="18" charset="77"/>
              </a:rPr>
              <a:t>Atwater’s Measure B &amp; Municipal Election Information</a:t>
            </a:r>
          </a:p>
        </p:txBody>
      </p:sp>
      <p:sp>
        <p:nvSpPr>
          <p:cNvPr id="4" name="TextBox 3">
            <a:extLst>
              <a:ext uri="{FF2B5EF4-FFF2-40B4-BE49-F238E27FC236}">
                <a16:creationId xmlns:a16="http://schemas.microsoft.com/office/drawing/2014/main" id="{968D5504-6F74-AB4C-8F26-0AFC91F77E6F}"/>
              </a:ext>
            </a:extLst>
          </p:cNvPr>
          <p:cNvSpPr txBox="1"/>
          <p:nvPr/>
        </p:nvSpPr>
        <p:spPr>
          <a:xfrm>
            <a:off x="593732" y="6402220"/>
            <a:ext cx="1249060" cy="430887"/>
          </a:xfrm>
          <a:prstGeom prst="rect">
            <a:avLst/>
          </a:prstGeom>
          <a:noFill/>
        </p:spPr>
        <p:txBody>
          <a:bodyPr wrap="none" rtlCol="0">
            <a:spAutoFit/>
          </a:bodyPr>
          <a:lstStyle/>
          <a:p>
            <a:r>
              <a:rPr lang="en-US" sz="2200" dirty="0">
                <a:solidFill>
                  <a:schemeClr val="tx2"/>
                </a:solidFill>
                <a:latin typeface="Modern No. 20" panose="02070704070505020303" pitchFamily="18" charset="77"/>
              </a:rPr>
              <a:t>Fall 2022</a:t>
            </a:r>
          </a:p>
        </p:txBody>
      </p:sp>
      <p:pic>
        <p:nvPicPr>
          <p:cNvPr id="7" name="Picture 6" descr="Logo&#10;&#10;Description automatically generated">
            <a:extLst>
              <a:ext uri="{FF2B5EF4-FFF2-40B4-BE49-F238E27FC236}">
                <a16:creationId xmlns:a16="http://schemas.microsoft.com/office/drawing/2014/main" id="{C2E9447B-546E-9249-ACE3-DC3E6EB7A5D5}"/>
              </a:ext>
            </a:extLst>
          </p:cNvPr>
          <p:cNvPicPr>
            <a:picLocks noChangeAspect="1"/>
          </p:cNvPicPr>
          <p:nvPr/>
        </p:nvPicPr>
        <p:blipFill>
          <a:blip r:embed="rId2"/>
          <a:stretch>
            <a:fillRect/>
          </a:stretch>
        </p:blipFill>
        <p:spPr>
          <a:xfrm>
            <a:off x="5326245" y="2303111"/>
            <a:ext cx="3828181" cy="3828181"/>
          </a:xfrm>
          <a:prstGeom prst="rect">
            <a:avLst/>
          </a:prstGeom>
        </p:spPr>
      </p:pic>
    </p:spTree>
    <p:extLst>
      <p:ext uri="{BB962C8B-B14F-4D97-AF65-F5344CB8AC3E}">
        <p14:creationId xmlns:p14="http://schemas.microsoft.com/office/powerpoint/2010/main" val="9506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E57DD-E75E-6B4E-9A67-CA6355AC979B}"/>
              </a:ext>
            </a:extLst>
          </p:cNvPr>
          <p:cNvSpPr>
            <a:spLocks noGrp="1"/>
          </p:cNvSpPr>
          <p:nvPr>
            <p:ph type="title"/>
          </p:nvPr>
        </p:nvSpPr>
        <p:spPr/>
        <p:txBody>
          <a:bodyPr>
            <a:normAutofit fontScale="90000"/>
          </a:bodyPr>
          <a:lstStyle/>
          <a:p>
            <a:r>
              <a:rPr lang="en-US" sz="6000" dirty="0">
                <a:solidFill>
                  <a:schemeClr val="tx2"/>
                </a:solidFill>
                <a:latin typeface="Modern No. 20" panose="02070704070505020303" pitchFamily="18" charset="77"/>
              </a:rPr>
              <a:t>Where can I get more information?</a:t>
            </a:r>
          </a:p>
        </p:txBody>
      </p:sp>
      <p:pic>
        <p:nvPicPr>
          <p:cNvPr id="7" name="Picture 6" descr="Logo&#10;&#10;Description automatically generated">
            <a:extLst>
              <a:ext uri="{FF2B5EF4-FFF2-40B4-BE49-F238E27FC236}">
                <a16:creationId xmlns:a16="http://schemas.microsoft.com/office/drawing/2014/main" id="{28FBC5A9-3AC3-F342-889B-7F1E7C0EE682}"/>
              </a:ext>
            </a:extLst>
          </p:cNvPr>
          <p:cNvPicPr>
            <a:picLocks noChangeAspect="1"/>
          </p:cNvPicPr>
          <p:nvPr/>
        </p:nvPicPr>
        <p:blipFill>
          <a:blip r:embed="rId2"/>
          <a:stretch>
            <a:fillRect/>
          </a:stretch>
        </p:blipFill>
        <p:spPr>
          <a:xfrm>
            <a:off x="10308657" y="5119839"/>
            <a:ext cx="1637095" cy="1637095"/>
          </a:xfrm>
          <a:prstGeom prst="rect">
            <a:avLst/>
          </a:prstGeom>
        </p:spPr>
      </p:pic>
      <p:sp>
        <p:nvSpPr>
          <p:cNvPr id="3" name="TextBox 2">
            <a:extLst>
              <a:ext uri="{FF2B5EF4-FFF2-40B4-BE49-F238E27FC236}">
                <a16:creationId xmlns:a16="http://schemas.microsoft.com/office/drawing/2014/main" id="{2687DAAF-5D81-7244-77E4-1ECDC0BD1766}"/>
              </a:ext>
            </a:extLst>
          </p:cNvPr>
          <p:cNvSpPr txBox="1"/>
          <p:nvPr/>
        </p:nvSpPr>
        <p:spPr>
          <a:xfrm>
            <a:off x="1984396" y="2839047"/>
            <a:ext cx="5241948" cy="646331"/>
          </a:xfrm>
          <a:prstGeom prst="rect">
            <a:avLst/>
          </a:prstGeom>
          <a:noFill/>
        </p:spPr>
        <p:txBody>
          <a:bodyPr wrap="none" rtlCol="0">
            <a:spAutoFit/>
          </a:bodyPr>
          <a:lstStyle/>
          <a:p>
            <a:r>
              <a:rPr lang="en-US" sz="3600" dirty="0"/>
              <a:t>Visit:  </a:t>
            </a:r>
            <a:r>
              <a:rPr lang="en-US" sz="3600" dirty="0">
                <a:hlinkClick r:id="rId3">
                  <a:extLst>
                    <a:ext uri="{A12FA001-AC4F-418D-AE19-62706E023703}">
                      <ahyp:hlinkClr xmlns:ahyp="http://schemas.microsoft.com/office/drawing/2018/hyperlinkcolor" val="tx"/>
                    </a:ext>
                  </a:extLst>
                </a:hlinkClick>
              </a:rPr>
              <a:t>www.Atwater.org</a:t>
            </a:r>
            <a:r>
              <a:rPr lang="en-US" sz="3600" dirty="0"/>
              <a:t> </a:t>
            </a:r>
          </a:p>
        </p:txBody>
      </p:sp>
      <p:pic>
        <p:nvPicPr>
          <p:cNvPr id="12" name="Content Placeholder 11" descr="A picture containing text, building, water tower&#10;&#10;Description automatically generated">
            <a:extLst>
              <a:ext uri="{FF2B5EF4-FFF2-40B4-BE49-F238E27FC236}">
                <a16:creationId xmlns:a16="http://schemas.microsoft.com/office/drawing/2014/main" id="{380D3D3E-E3D9-8127-6CB6-0CFF1AE3A6BB}"/>
              </a:ext>
            </a:extLst>
          </p:cNvPr>
          <p:cNvPicPr>
            <a:picLocks noGrp="1" noChangeAspect="1"/>
          </p:cNvPicPr>
          <p:nvPr>
            <p:ph idx="1"/>
          </p:nvPr>
        </p:nvPicPr>
        <p:blipFill>
          <a:blip r:embed="rId4"/>
          <a:stretch>
            <a:fillRect/>
          </a:stretch>
        </p:blipFill>
        <p:spPr>
          <a:xfrm>
            <a:off x="2382287" y="3785989"/>
            <a:ext cx="4446165" cy="2667699"/>
          </a:xfrm>
        </p:spPr>
      </p:pic>
      <p:pic>
        <p:nvPicPr>
          <p:cNvPr id="14" name="Picture 13" descr="Qr code&#10;&#10;Description automatically generated">
            <a:extLst>
              <a:ext uri="{FF2B5EF4-FFF2-40B4-BE49-F238E27FC236}">
                <a16:creationId xmlns:a16="http://schemas.microsoft.com/office/drawing/2014/main" id="{978AA292-A76F-CF1B-E419-F8407A0F835D}"/>
              </a:ext>
            </a:extLst>
          </p:cNvPr>
          <p:cNvPicPr>
            <a:picLocks noChangeAspect="1"/>
          </p:cNvPicPr>
          <p:nvPr/>
        </p:nvPicPr>
        <p:blipFill>
          <a:blip r:embed="rId5"/>
          <a:stretch>
            <a:fillRect/>
          </a:stretch>
        </p:blipFill>
        <p:spPr>
          <a:xfrm>
            <a:off x="7528678" y="1267903"/>
            <a:ext cx="3101853" cy="3115889"/>
          </a:xfrm>
          <a:prstGeom prst="rect">
            <a:avLst/>
          </a:prstGeom>
        </p:spPr>
      </p:pic>
    </p:spTree>
    <p:extLst>
      <p:ext uri="{BB962C8B-B14F-4D97-AF65-F5344CB8AC3E}">
        <p14:creationId xmlns:p14="http://schemas.microsoft.com/office/powerpoint/2010/main" val="1443183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B18E3-0791-4C41-9AB9-A5AA56D1DB06}"/>
              </a:ext>
            </a:extLst>
          </p:cNvPr>
          <p:cNvSpPr>
            <a:spLocks noGrp="1"/>
          </p:cNvSpPr>
          <p:nvPr>
            <p:ph type="title"/>
          </p:nvPr>
        </p:nvSpPr>
        <p:spPr/>
        <p:txBody>
          <a:bodyPr/>
          <a:lstStyle/>
          <a:p>
            <a:r>
              <a:rPr lang="en-US" b="1" dirty="0">
                <a:solidFill>
                  <a:schemeClr val="tx2"/>
                </a:solidFill>
                <a:latin typeface="Modern No. 20" panose="02070704070505020303" pitchFamily="18" charset="77"/>
              </a:rPr>
              <a:t>What is Measure B?</a:t>
            </a:r>
          </a:p>
        </p:txBody>
      </p:sp>
      <p:graphicFrame>
        <p:nvGraphicFramePr>
          <p:cNvPr id="5" name="Content Placeholder 2">
            <a:extLst>
              <a:ext uri="{FF2B5EF4-FFF2-40B4-BE49-F238E27FC236}">
                <a16:creationId xmlns:a16="http://schemas.microsoft.com/office/drawing/2014/main" id="{E3DC551A-BBF6-43E6-902E-734E8D732301}"/>
              </a:ext>
            </a:extLst>
          </p:cNvPr>
          <p:cNvGraphicFramePr>
            <a:graphicFrameLocks noGrp="1"/>
          </p:cNvGraphicFramePr>
          <p:nvPr>
            <p:ph idx="1"/>
            <p:extLst>
              <p:ext uri="{D42A27DB-BD31-4B8C-83A1-F6EECF244321}">
                <p14:modId xmlns:p14="http://schemas.microsoft.com/office/powerpoint/2010/main" val="1129454799"/>
              </p:ext>
            </p:extLst>
          </p:nvPr>
        </p:nvGraphicFramePr>
        <p:xfrm>
          <a:off x="863601" y="1286933"/>
          <a:ext cx="8596668" cy="47481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descr="Logo&#10;&#10;Description automatically generated">
            <a:extLst>
              <a:ext uri="{FF2B5EF4-FFF2-40B4-BE49-F238E27FC236}">
                <a16:creationId xmlns:a16="http://schemas.microsoft.com/office/drawing/2014/main" id="{4036C3EA-8866-2241-A847-D275F1B65094}"/>
              </a:ext>
            </a:extLst>
          </p:cNvPr>
          <p:cNvPicPr>
            <a:picLocks noChangeAspect="1"/>
          </p:cNvPicPr>
          <p:nvPr/>
        </p:nvPicPr>
        <p:blipFill>
          <a:blip r:embed="rId7"/>
          <a:stretch>
            <a:fillRect/>
          </a:stretch>
        </p:blipFill>
        <p:spPr>
          <a:xfrm>
            <a:off x="10308657" y="5119839"/>
            <a:ext cx="1637095" cy="1637095"/>
          </a:xfrm>
          <a:prstGeom prst="rect">
            <a:avLst/>
          </a:prstGeom>
        </p:spPr>
      </p:pic>
    </p:spTree>
    <p:extLst>
      <p:ext uri="{BB962C8B-B14F-4D97-AF65-F5344CB8AC3E}">
        <p14:creationId xmlns:p14="http://schemas.microsoft.com/office/powerpoint/2010/main" val="2905848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239C1-0BAA-A84E-8E22-FEC768DD8483}"/>
              </a:ext>
            </a:extLst>
          </p:cNvPr>
          <p:cNvSpPr>
            <a:spLocks noGrp="1"/>
          </p:cNvSpPr>
          <p:nvPr>
            <p:ph type="title"/>
          </p:nvPr>
        </p:nvSpPr>
        <p:spPr>
          <a:xfrm>
            <a:off x="599275" y="263913"/>
            <a:ext cx="8596668" cy="1320800"/>
          </a:xfrm>
        </p:spPr>
        <p:txBody>
          <a:bodyPr anchor="t">
            <a:normAutofit/>
          </a:bodyPr>
          <a:lstStyle/>
          <a:p>
            <a:r>
              <a:rPr lang="en-US" b="1" dirty="0">
                <a:solidFill>
                  <a:schemeClr val="tx2"/>
                </a:solidFill>
              </a:rPr>
              <a:t>Official Measure B Ballot Question</a:t>
            </a:r>
          </a:p>
        </p:txBody>
      </p:sp>
      <p:pic>
        <p:nvPicPr>
          <p:cNvPr id="5" name="Picture 4" descr="Logo&#10;&#10;Description automatically generated">
            <a:extLst>
              <a:ext uri="{FF2B5EF4-FFF2-40B4-BE49-F238E27FC236}">
                <a16:creationId xmlns:a16="http://schemas.microsoft.com/office/drawing/2014/main" id="{8F046F52-E485-3648-8421-134FBBC5DB3E}"/>
              </a:ext>
            </a:extLst>
          </p:cNvPr>
          <p:cNvPicPr>
            <a:picLocks noChangeAspect="1"/>
          </p:cNvPicPr>
          <p:nvPr/>
        </p:nvPicPr>
        <p:blipFill>
          <a:blip r:embed="rId2"/>
          <a:stretch>
            <a:fillRect/>
          </a:stretch>
        </p:blipFill>
        <p:spPr>
          <a:xfrm>
            <a:off x="10308657" y="5119839"/>
            <a:ext cx="1637095" cy="1637095"/>
          </a:xfrm>
          <a:prstGeom prst="rect">
            <a:avLst/>
          </a:prstGeom>
        </p:spPr>
      </p:pic>
      <p:graphicFrame>
        <p:nvGraphicFramePr>
          <p:cNvPr id="7" name="Table 6">
            <a:extLst>
              <a:ext uri="{FF2B5EF4-FFF2-40B4-BE49-F238E27FC236}">
                <a16:creationId xmlns:a16="http://schemas.microsoft.com/office/drawing/2014/main" id="{3A2834DD-F2BC-E5CD-F6DF-D1A8F9F675A4}"/>
              </a:ext>
            </a:extLst>
          </p:cNvPr>
          <p:cNvGraphicFramePr>
            <a:graphicFrameLocks noGrp="1"/>
          </p:cNvGraphicFramePr>
          <p:nvPr>
            <p:extLst>
              <p:ext uri="{D42A27DB-BD31-4B8C-83A1-F6EECF244321}">
                <p14:modId xmlns:p14="http://schemas.microsoft.com/office/powerpoint/2010/main" val="3164344408"/>
              </p:ext>
            </p:extLst>
          </p:nvPr>
        </p:nvGraphicFramePr>
        <p:xfrm>
          <a:off x="820909" y="1221334"/>
          <a:ext cx="8153400" cy="5200320"/>
        </p:xfrm>
        <a:graphic>
          <a:graphicData uri="http://schemas.openxmlformats.org/drawingml/2006/table">
            <a:tbl>
              <a:tblPr/>
              <a:tblGrid>
                <a:gridCol w="4131056">
                  <a:extLst>
                    <a:ext uri="{9D8B030D-6E8A-4147-A177-3AD203B41FA5}">
                      <a16:colId xmlns:a16="http://schemas.microsoft.com/office/drawing/2014/main" val="20000"/>
                    </a:ext>
                  </a:extLst>
                </a:gridCol>
                <a:gridCol w="4022344">
                  <a:extLst>
                    <a:ext uri="{9D8B030D-6E8A-4147-A177-3AD203B41FA5}">
                      <a16:colId xmlns:a16="http://schemas.microsoft.com/office/drawing/2014/main" val="20001"/>
                    </a:ext>
                  </a:extLst>
                </a:gridCol>
              </a:tblGrid>
              <a:tr h="3775736">
                <a:tc gridSpan="2">
                  <a:txBody>
                    <a:bodyPr/>
                    <a:lstStyle/>
                    <a:p>
                      <a:pPr algn="just"/>
                      <a:r>
                        <a:rPr lang="en-US" sz="2200" b="1" kern="1200" dirty="0">
                          <a:solidFill>
                            <a:schemeClr val="tx1"/>
                          </a:solidFill>
                          <a:effectLst/>
                          <a:latin typeface="+mn-lt"/>
                          <a:ea typeface="+mn-ea"/>
                          <a:cs typeface="+mn-cs"/>
                        </a:rPr>
                        <a:t>City of Atwater Police, Fire, 911 Emergency Response Renewal Measure.</a:t>
                      </a:r>
                    </a:p>
                    <a:p>
                      <a:pPr algn="just"/>
                      <a:r>
                        <a:rPr lang="en-US" sz="2200" kern="1200" dirty="0">
                          <a:solidFill>
                            <a:schemeClr val="tx1"/>
                          </a:solidFill>
                          <a:effectLst/>
                          <a:latin typeface="+mn-lt"/>
                          <a:ea typeface="+mn-ea"/>
                          <a:cs typeface="+mn-cs"/>
                        </a:rPr>
                        <a:t> </a:t>
                      </a:r>
                    </a:p>
                    <a:p>
                      <a:pPr algn="just"/>
                      <a:r>
                        <a:rPr lang="en-US" sz="2200" kern="1200" dirty="0">
                          <a:solidFill>
                            <a:schemeClr val="tx1"/>
                          </a:solidFill>
                          <a:effectLst/>
                          <a:latin typeface="+mn-lt"/>
                          <a:ea typeface="+mn-ea"/>
                          <a:cs typeface="+mn-cs"/>
                        </a:rPr>
                        <a:t>To prevent drastic cuts to Atwater’s public safety services, including elimination of Atwater’s Police Department; maintain emergency heart attack/stroke response times, medical services, fire protection, neighborhood police patrols, police officer training; investigate violent crimes; shall the City of Atwater adopt a measure renewing its existing, voter-approved sales tax at the 1¢ rate, providing $4,000,000 annually, until ended by voters, requiring audits, oversight/all funds only for Atwater?</a:t>
                      </a:r>
                    </a:p>
                    <a:p>
                      <a:pPr algn="just"/>
                      <a:endParaRPr lang="en-US" sz="2600" kern="1200" dirty="0">
                        <a:solidFill>
                          <a:schemeClr val="tx1"/>
                        </a:solidFill>
                        <a:effectLst/>
                        <a:highlight>
                          <a:srgbClr val="FFFF00"/>
                        </a:highlight>
                        <a:latin typeface="Modern No. 20" panose="02070704070505020303" pitchFamily="18" charset="77"/>
                        <a:ea typeface="+mn-ea"/>
                        <a:cs typeface="+mn-cs"/>
                      </a:endParaRPr>
                    </a:p>
                  </a:txBody>
                  <a:tcPr marL="73152" marR="182880" marT="91447" marB="91447" anchor="ctr">
                    <a:lnL w="19050" cap="flat" cmpd="sng" algn="ctr">
                      <a:solidFill>
                        <a:srgbClr val="355978"/>
                      </a:solidFill>
                      <a:prstDash val="solid"/>
                      <a:round/>
                      <a:headEnd type="none" w="med" len="med"/>
                      <a:tailEnd type="none" w="med" len="med"/>
                    </a:lnL>
                    <a:lnR w="19050" cap="flat" cmpd="sng" algn="ctr">
                      <a:solidFill>
                        <a:srgbClr val="355978"/>
                      </a:solidFill>
                      <a:prstDash val="solid"/>
                      <a:round/>
                      <a:headEnd type="none" w="med" len="med"/>
                      <a:tailEnd type="none" w="med" len="med"/>
                    </a:lnR>
                    <a:lnT w="19050" cap="flat" cmpd="sng" algn="ctr">
                      <a:solidFill>
                        <a:srgbClr val="355978"/>
                      </a:solidFill>
                      <a:prstDash val="solid"/>
                      <a:round/>
                      <a:headEnd type="none" w="med" len="med"/>
                      <a:tailEnd type="none" w="med" len="med"/>
                    </a:lnT>
                    <a:lnB w="19050" cap="flat" cmpd="sng" algn="ctr">
                      <a:solidFill>
                        <a:srgbClr val="355978"/>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10000"/>
                  </a:ext>
                </a:extLst>
              </a:tr>
              <a:tr h="597826">
                <a:tc>
                  <a:txBody>
                    <a:bodyPr/>
                    <a:lstStyle/>
                    <a:p>
                      <a:pPr marL="0" marR="0" algn="ctr">
                        <a:spcBef>
                          <a:spcPts val="0"/>
                        </a:spcBef>
                        <a:spcAft>
                          <a:spcPts val="0"/>
                        </a:spcAft>
                      </a:pPr>
                      <a:r>
                        <a:rPr lang="en-US" sz="2600" b="1" kern="1200" dirty="0">
                          <a:solidFill>
                            <a:srgbClr val="355978"/>
                          </a:solidFill>
                          <a:latin typeface="Modern No. 20" panose="02070704070505020303" pitchFamily="18" charset="77"/>
                          <a:ea typeface="+mn-ea"/>
                          <a:cs typeface="+mn-cs"/>
                        </a:rPr>
                        <a:t>YES</a:t>
                      </a:r>
                    </a:p>
                  </a:txBody>
                  <a:tcPr marL="73152" marR="182880" marT="91447" marB="91447" anchor="ctr">
                    <a:lnL w="19050" cap="flat" cmpd="sng" algn="ctr">
                      <a:solidFill>
                        <a:srgbClr val="355978"/>
                      </a:solidFill>
                      <a:prstDash val="solid"/>
                      <a:round/>
                      <a:headEnd type="none" w="med" len="med"/>
                      <a:tailEnd type="none" w="med" len="med"/>
                    </a:lnL>
                    <a:lnR w="19050" cap="flat" cmpd="sng" algn="ctr">
                      <a:solidFill>
                        <a:srgbClr val="355978"/>
                      </a:solidFill>
                      <a:prstDash val="solid"/>
                      <a:round/>
                      <a:headEnd type="none" w="med" len="med"/>
                      <a:tailEnd type="none" w="med" len="med"/>
                    </a:lnR>
                    <a:lnT w="19050" cap="flat" cmpd="sng" algn="ctr">
                      <a:solidFill>
                        <a:srgbClr val="355978"/>
                      </a:solidFill>
                      <a:prstDash val="solid"/>
                      <a:round/>
                      <a:headEnd type="none" w="med" len="med"/>
                      <a:tailEnd type="none" w="med" len="med"/>
                    </a:lnT>
                    <a:lnB w="19050" cap="flat" cmpd="sng" algn="ctr">
                      <a:solidFill>
                        <a:srgbClr val="355978"/>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600" b="1" kern="1200" dirty="0">
                          <a:solidFill>
                            <a:srgbClr val="355978"/>
                          </a:solidFill>
                          <a:latin typeface="Modern No. 20" panose="02070704070505020303" pitchFamily="18" charset="77"/>
                          <a:ea typeface="+mn-ea"/>
                          <a:cs typeface="+mn-cs"/>
                        </a:rPr>
                        <a:t>NO</a:t>
                      </a:r>
                    </a:p>
                  </a:txBody>
                  <a:tcPr marL="73152" marR="182880" marT="91447" marB="91447" anchor="ctr">
                    <a:lnL w="19050" cap="flat" cmpd="sng" algn="ctr">
                      <a:solidFill>
                        <a:srgbClr val="355978"/>
                      </a:solidFill>
                      <a:prstDash val="solid"/>
                      <a:round/>
                      <a:headEnd type="none" w="med" len="med"/>
                      <a:tailEnd type="none" w="med" len="med"/>
                    </a:lnL>
                    <a:lnR w="19050" cap="flat" cmpd="sng" algn="ctr">
                      <a:solidFill>
                        <a:srgbClr val="355978"/>
                      </a:solidFill>
                      <a:prstDash val="solid"/>
                      <a:round/>
                      <a:headEnd type="none" w="med" len="med"/>
                      <a:tailEnd type="none" w="med" len="med"/>
                    </a:lnR>
                    <a:lnT w="19050" cap="flat" cmpd="sng" algn="ctr">
                      <a:solidFill>
                        <a:srgbClr val="355978"/>
                      </a:solidFill>
                      <a:prstDash val="solid"/>
                      <a:round/>
                      <a:headEnd type="none" w="med" len="med"/>
                      <a:tailEnd type="none" w="med" len="med"/>
                    </a:lnT>
                    <a:lnB w="19050" cap="flat" cmpd="sng" algn="ctr">
                      <a:solidFill>
                        <a:srgbClr val="355978"/>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06844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5771A-1B22-B447-B887-BEB01C7E2EB7}"/>
              </a:ext>
            </a:extLst>
          </p:cNvPr>
          <p:cNvSpPr>
            <a:spLocks noGrp="1"/>
          </p:cNvSpPr>
          <p:nvPr>
            <p:ph type="title"/>
          </p:nvPr>
        </p:nvSpPr>
        <p:spPr>
          <a:xfrm>
            <a:off x="236454" y="395834"/>
            <a:ext cx="8596668" cy="1320800"/>
          </a:xfrm>
        </p:spPr>
        <p:txBody>
          <a:bodyPr/>
          <a:lstStyle/>
          <a:p>
            <a:r>
              <a:rPr lang="en-US" b="1" dirty="0">
                <a:solidFill>
                  <a:schemeClr val="accent1">
                    <a:lumMod val="50000"/>
                  </a:schemeClr>
                </a:solidFill>
                <a:latin typeface="Modern No. 20" panose="02070704070505020303" pitchFamily="18" charset="77"/>
              </a:rPr>
              <a:t>What is it for?</a:t>
            </a:r>
          </a:p>
        </p:txBody>
      </p:sp>
      <p:sp>
        <p:nvSpPr>
          <p:cNvPr id="3" name="Content Placeholder 2">
            <a:extLst>
              <a:ext uri="{FF2B5EF4-FFF2-40B4-BE49-F238E27FC236}">
                <a16:creationId xmlns:a16="http://schemas.microsoft.com/office/drawing/2014/main" id="{A984F948-1FC3-DB4F-B12D-50184C4DB7FD}"/>
              </a:ext>
            </a:extLst>
          </p:cNvPr>
          <p:cNvSpPr>
            <a:spLocks noGrp="1"/>
          </p:cNvSpPr>
          <p:nvPr>
            <p:ph idx="1"/>
          </p:nvPr>
        </p:nvSpPr>
        <p:spPr>
          <a:xfrm>
            <a:off x="943464" y="1056234"/>
            <a:ext cx="7415162" cy="2560472"/>
          </a:xfrm>
        </p:spPr>
        <p:txBody>
          <a:bodyPr>
            <a:noAutofit/>
          </a:bodyPr>
          <a:lstStyle/>
          <a:p>
            <a:pPr>
              <a:buFont typeface="Wingdings" pitchFamily="2" charset="2"/>
              <a:buChar char="Ø"/>
            </a:pPr>
            <a:r>
              <a:rPr lang="en-US" sz="3200" dirty="0">
                <a:solidFill>
                  <a:schemeClr val="tx1"/>
                </a:solidFill>
                <a:latin typeface="Modern No. 20" panose="02070704070505020303" pitchFamily="18" charset="77"/>
              </a:rPr>
              <a:t>Atwater police officers and firefighters help prevent crime, address homelessness, and provide emergency response. </a:t>
            </a:r>
          </a:p>
          <a:p>
            <a:pPr>
              <a:buFont typeface="Wingdings" pitchFamily="2" charset="2"/>
              <a:buChar char="Ø"/>
            </a:pPr>
            <a:r>
              <a:rPr lang="en-US" sz="3200" dirty="0">
                <a:solidFill>
                  <a:schemeClr val="tx1"/>
                </a:solidFill>
                <a:latin typeface="Modern No. 20" panose="02070704070505020303" pitchFamily="18" charset="77"/>
              </a:rPr>
              <a:t>Local police officers and firefighters also volunteer in the community and provide support to our local businesses. </a:t>
            </a:r>
          </a:p>
          <a:p>
            <a:pPr>
              <a:buFont typeface="Wingdings" pitchFamily="2" charset="2"/>
              <a:buChar char="Ø"/>
            </a:pPr>
            <a:r>
              <a:rPr lang="en-US" sz="3200" dirty="0">
                <a:solidFill>
                  <a:schemeClr val="tx1"/>
                </a:solidFill>
                <a:latin typeface="Modern No. 20" panose="02070704070505020303" pitchFamily="18" charset="77"/>
              </a:rPr>
              <a:t>If enacted, Measure B can generate funding  that can be used to help continue to retain our local police officers and firefighters. </a:t>
            </a:r>
          </a:p>
          <a:p>
            <a:pPr>
              <a:buFont typeface="Wingdings" pitchFamily="2" charset="2"/>
              <a:buChar char="Ø"/>
            </a:pPr>
            <a:endParaRPr lang="en-US" sz="3200" dirty="0">
              <a:solidFill>
                <a:schemeClr val="tx2"/>
              </a:solidFill>
              <a:latin typeface="Modern No. 20" panose="02070704070505020303" pitchFamily="18" charset="77"/>
            </a:endParaRPr>
          </a:p>
        </p:txBody>
      </p:sp>
      <p:pic>
        <p:nvPicPr>
          <p:cNvPr id="5" name="Picture 4" descr="A picture containing text, road, outdoor, sky&#10;&#10;Description automatically generated">
            <a:extLst>
              <a:ext uri="{FF2B5EF4-FFF2-40B4-BE49-F238E27FC236}">
                <a16:creationId xmlns:a16="http://schemas.microsoft.com/office/drawing/2014/main" id="{894A9D47-603D-9647-B9C6-62B225E9FAA7}"/>
              </a:ext>
            </a:extLst>
          </p:cNvPr>
          <p:cNvPicPr>
            <a:picLocks noChangeAspect="1"/>
          </p:cNvPicPr>
          <p:nvPr/>
        </p:nvPicPr>
        <p:blipFill>
          <a:blip r:embed="rId2"/>
          <a:stretch>
            <a:fillRect/>
          </a:stretch>
        </p:blipFill>
        <p:spPr>
          <a:xfrm>
            <a:off x="9105860" y="0"/>
            <a:ext cx="3086140" cy="2314605"/>
          </a:xfrm>
          <a:prstGeom prst="rect">
            <a:avLst/>
          </a:prstGeom>
        </p:spPr>
      </p:pic>
      <p:pic>
        <p:nvPicPr>
          <p:cNvPr id="7" name="Picture 6" descr="A picture containing road, outdoor, sky, truck&#10;&#10;Description automatically generated">
            <a:extLst>
              <a:ext uri="{FF2B5EF4-FFF2-40B4-BE49-F238E27FC236}">
                <a16:creationId xmlns:a16="http://schemas.microsoft.com/office/drawing/2014/main" id="{CB4050E5-29AC-A449-BE1A-1F753E1F66F3}"/>
              </a:ext>
            </a:extLst>
          </p:cNvPr>
          <p:cNvPicPr>
            <a:picLocks noChangeAspect="1"/>
          </p:cNvPicPr>
          <p:nvPr/>
        </p:nvPicPr>
        <p:blipFill>
          <a:blip r:embed="rId3"/>
          <a:stretch>
            <a:fillRect/>
          </a:stretch>
        </p:blipFill>
        <p:spPr>
          <a:xfrm>
            <a:off x="9105860" y="2314605"/>
            <a:ext cx="3072521" cy="2534982"/>
          </a:xfrm>
          <a:prstGeom prst="rect">
            <a:avLst/>
          </a:prstGeom>
        </p:spPr>
      </p:pic>
      <p:pic>
        <p:nvPicPr>
          <p:cNvPr id="10" name="Picture 9" descr="Logo&#10;&#10;Description automatically generated">
            <a:extLst>
              <a:ext uri="{FF2B5EF4-FFF2-40B4-BE49-F238E27FC236}">
                <a16:creationId xmlns:a16="http://schemas.microsoft.com/office/drawing/2014/main" id="{C4B2FBF9-91C5-AE41-A823-6A86B8821E0E}"/>
              </a:ext>
            </a:extLst>
          </p:cNvPr>
          <p:cNvPicPr>
            <a:picLocks noChangeAspect="1"/>
          </p:cNvPicPr>
          <p:nvPr/>
        </p:nvPicPr>
        <p:blipFill>
          <a:blip r:embed="rId4"/>
          <a:stretch>
            <a:fillRect/>
          </a:stretch>
        </p:blipFill>
        <p:spPr>
          <a:xfrm>
            <a:off x="10308657" y="5119839"/>
            <a:ext cx="1637095" cy="1637095"/>
          </a:xfrm>
          <a:prstGeom prst="rect">
            <a:avLst/>
          </a:prstGeom>
        </p:spPr>
      </p:pic>
    </p:spTree>
    <p:extLst>
      <p:ext uri="{BB962C8B-B14F-4D97-AF65-F5344CB8AC3E}">
        <p14:creationId xmlns:p14="http://schemas.microsoft.com/office/powerpoint/2010/main" val="4159869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A74CF-B098-6345-B941-0123DE4DF275}"/>
              </a:ext>
            </a:extLst>
          </p:cNvPr>
          <p:cNvSpPr>
            <a:spLocks noGrp="1"/>
          </p:cNvSpPr>
          <p:nvPr>
            <p:ph type="title"/>
          </p:nvPr>
        </p:nvSpPr>
        <p:spPr>
          <a:xfrm>
            <a:off x="142075" y="263978"/>
            <a:ext cx="8596668" cy="1320800"/>
          </a:xfrm>
        </p:spPr>
        <p:txBody>
          <a:bodyPr/>
          <a:lstStyle/>
          <a:p>
            <a:r>
              <a:rPr lang="en-US" b="1" dirty="0">
                <a:solidFill>
                  <a:schemeClr val="accent1">
                    <a:lumMod val="50000"/>
                  </a:schemeClr>
                </a:solidFill>
                <a:latin typeface="Modern No. 20" panose="02070704070505020303" pitchFamily="18" charset="77"/>
              </a:rPr>
              <a:t>Community Identified Public Safety Priorities</a:t>
            </a:r>
            <a:endParaRPr lang="en-US" dirty="0"/>
          </a:p>
        </p:txBody>
      </p:sp>
      <p:pic>
        <p:nvPicPr>
          <p:cNvPr id="8" name="Picture 7" descr="Logo&#10;&#10;Description automatically generated">
            <a:extLst>
              <a:ext uri="{FF2B5EF4-FFF2-40B4-BE49-F238E27FC236}">
                <a16:creationId xmlns:a16="http://schemas.microsoft.com/office/drawing/2014/main" id="{D54743EA-6331-1845-BDDF-B5BDD558DAC5}"/>
              </a:ext>
            </a:extLst>
          </p:cNvPr>
          <p:cNvPicPr>
            <a:picLocks noChangeAspect="1"/>
          </p:cNvPicPr>
          <p:nvPr/>
        </p:nvPicPr>
        <p:blipFill>
          <a:blip r:embed="rId2"/>
          <a:stretch>
            <a:fillRect/>
          </a:stretch>
        </p:blipFill>
        <p:spPr>
          <a:xfrm>
            <a:off x="10308657" y="5119839"/>
            <a:ext cx="1637095" cy="1637095"/>
          </a:xfrm>
          <a:prstGeom prst="rect">
            <a:avLst/>
          </a:prstGeom>
        </p:spPr>
      </p:pic>
      <p:pic>
        <p:nvPicPr>
          <p:cNvPr id="12" name="Picture 11" descr="A picture containing text, sign&#10;&#10;Description automatically generated">
            <a:extLst>
              <a:ext uri="{FF2B5EF4-FFF2-40B4-BE49-F238E27FC236}">
                <a16:creationId xmlns:a16="http://schemas.microsoft.com/office/drawing/2014/main" id="{6F1425DE-88A0-9A4F-8254-574B6338A227}"/>
              </a:ext>
            </a:extLst>
          </p:cNvPr>
          <p:cNvPicPr>
            <a:picLocks noChangeAspect="1"/>
          </p:cNvPicPr>
          <p:nvPr/>
        </p:nvPicPr>
        <p:blipFill>
          <a:blip r:embed="rId3"/>
          <a:stretch>
            <a:fillRect/>
          </a:stretch>
        </p:blipFill>
        <p:spPr>
          <a:xfrm>
            <a:off x="7203454" y="263978"/>
            <a:ext cx="2173008" cy="2012044"/>
          </a:xfrm>
          <a:prstGeom prst="rect">
            <a:avLst/>
          </a:prstGeom>
        </p:spPr>
      </p:pic>
      <p:pic>
        <p:nvPicPr>
          <p:cNvPr id="6" name="Picture 5" descr="Logo&#10;&#10;Description automatically generated">
            <a:extLst>
              <a:ext uri="{FF2B5EF4-FFF2-40B4-BE49-F238E27FC236}">
                <a16:creationId xmlns:a16="http://schemas.microsoft.com/office/drawing/2014/main" id="{32B957AA-AF21-6B41-9C9F-144C02E12844}"/>
              </a:ext>
            </a:extLst>
          </p:cNvPr>
          <p:cNvPicPr>
            <a:picLocks noChangeAspect="1"/>
          </p:cNvPicPr>
          <p:nvPr/>
        </p:nvPicPr>
        <p:blipFill>
          <a:blip r:embed="rId4"/>
          <a:stretch>
            <a:fillRect/>
          </a:stretch>
        </p:blipFill>
        <p:spPr>
          <a:xfrm>
            <a:off x="9809321" y="263978"/>
            <a:ext cx="2240604" cy="1736902"/>
          </a:xfrm>
          <a:prstGeom prst="rect">
            <a:avLst/>
          </a:prstGeom>
        </p:spPr>
      </p:pic>
      <p:sp>
        <p:nvSpPr>
          <p:cNvPr id="9" name="TextBox 8">
            <a:extLst>
              <a:ext uri="{FF2B5EF4-FFF2-40B4-BE49-F238E27FC236}">
                <a16:creationId xmlns:a16="http://schemas.microsoft.com/office/drawing/2014/main" id="{D6DCBA1C-FAD9-B45E-2CB0-2722B549C0FC}"/>
              </a:ext>
            </a:extLst>
          </p:cNvPr>
          <p:cNvSpPr txBox="1"/>
          <p:nvPr/>
        </p:nvSpPr>
        <p:spPr>
          <a:xfrm>
            <a:off x="780450" y="2319821"/>
            <a:ext cx="8891244" cy="4524315"/>
          </a:xfrm>
          <a:prstGeom prst="rect">
            <a:avLst/>
          </a:prstGeom>
          <a:noFill/>
        </p:spPr>
        <p:txBody>
          <a:bodyPr wrap="square" rtlCol="0">
            <a:spAutoFit/>
          </a:bodyPr>
          <a:lstStyle/>
          <a:p>
            <a:pPr algn="just"/>
            <a:r>
              <a:rPr lang="en-US" sz="3200" dirty="0">
                <a:latin typeface="Modern No. 20" panose="02070704070505020303" pitchFamily="18" charset="77"/>
              </a:rPr>
              <a:t>Through Let’s Talk Atwater, residents identified current public safety priorities that Measure B can be used for, such as helping to prevent reduction of the Atwater Police Department, maintaining emergency medical response services, providing police officer training, and investigating violent crimes, all priorities identified by the Atwater community in a survey earlier this year.</a:t>
            </a:r>
          </a:p>
          <a:p>
            <a:endParaRPr lang="en-US" sz="3200" dirty="0">
              <a:solidFill>
                <a:schemeClr val="tx2"/>
              </a:solidFill>
              <a:latin typeface="Modern No. 20" panose="02070704070505020303" pitchFamily="18" charset="77"/>
            </a:endParaRPr>
          </a:p>
        </p:txBody>
      </p:sp>
    </p:spTree>
    <p:extLst>
      <p:ext uri="{BB962C8B-B14F-4D97-AF65-F5344CB8AC3E}">
        <p14:creationId xmlns:p14="http://schemas.microsoft.com/office/powerpoint/2010/main" val="818476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ogo&#10;&#10;Description automatically generated">
            <a:extLst>
              <a:ext uri="{FF2B5EF4-FFF2-40B4-BE49-F238E27FC236}">
                <a16:creationId xmlns:a16="http://schemas.microsoft.com/office/drawing/2014/main" id="{53E11D0E-16AF-3D46-8E70-4BA4F6644E26}"/>
              </a:ext>
            </a:extLst>
          </p:cNvPr>
          <p:cNvPicPr>
            <a:picLocks noChangeAspect="1"/>
          </p:cNvPicPr>
          <p:nvPr/>
        </p:nvPicPr>
        <p:blipFill>
          <a:blip r:embed="rId2"/>
          <a:stretch>
            <a:fillRect/>
          </a:stretch>
        </p:blipFill>
        <p:spPr>
          <a:xfrm>
            <a:off x="10308657" y="5119839"/>
            <a:ext cx="1637095" cy="1637095"/>
          </a:xfrm>
          <a:prstGeom prst="rect">
            <a:avLst/>
          </a:prstGeom>
        </p:spPr>
      </p:pic>
      <p:sp>
        <p:nvSpPr>
          <p:cNvPr id="6" name="Title 5">
            <a:extLst>
              <a:ext uri="{FF2B5EF4-FFF2-40B4-BE49-F238E27FC236}">
                <a16:creationId xmlns:a16="http://schemas.microsoft.com/office/drawing/2014/main" id="{B6C3F452-30F2-7704-31E5-4C4886F9E33A}"/>
              </a:ext>
            </a:extLst>
          </p:cNvPr>
          <p:cNvSpPr>
            <a:spLocks noGrp="1"/>
          </p:cNvSpPr>
          <p:nvPr>
            <p:ph type="title"/>
          </p:nvPr>
        </p:nvSpPr>
        <p:spPr>
          <a:xfrm>
            <a:off x="677334" y="341970"/>
            <a:ext cx="8596668" cy="1320800"/>
          </a:xfrm>
        </p:spPr>
        <p:txBody>
          <a:bodyPr/>
          <a:lstStyle/>
          <a:p>
            <a:r>
              <a:rPr lang="en-US" b="1" dirty="0">
                <a:solidFill>
                  <a:schemeClr val="tx2"/>
                </a:solidFill>
              </a:rPr>
              <a:t>Will Measure B Address Our Local Fire Needs?</a:t>
            </a:r>
          </a:p>
        </p:txBody>
      </p:sp>
      <p:sp>
        <p:nvSpPr>
          <p:cNvPr id="9" name="Content Placeholder 8">
            <a:extLst>
              <a:ext uri="{FF2B5EF4-FFF2-40B4-BE49-F238E27FC236}">
                <a16:creationId xmlns:a16="http://schemas.microsoft.com/office/drawing/2014/main" id="{D37264EC-0933-C173-5882-5C71CA36F98E}"/>
              </a:ext>
            </a:extLst>
          </p:cNvPr>
          <p:cNvSpPr>
            <a:spLocks noGrp="1"/>
          </p:cNvSpPr>
          <p:nvPr>
            <p:ph sz="half" idx="1"/>
          </p:nvPr>
        </p:nvSpPr>
        <p:spPr>
          <a:xfrm>
            <a:off x="677334" y="1837203"/>
            <a:ext cx="8596668" cy="3880772"/>
          </a:xfrm>
        </p:spPr>
        <p:txBody>
          <a:bodyPr>
            <a:noAutofit/>
          </a:bodyPr>
          <a:lstStyle/>
          <a:p>
            <a:r>
              <a:rPr lang="en-US" sz="3200" dirty="0">
                <a:solidFill>
                  <a:schemeClr val="tx1"/>
                </a:solidFill>
                <a:latin typeface="Modern No. 20" panose="02070704070505020303" pitchFamily="18" charset="77"/>
              </a:rPr>
              <a:t>Atwater firefighting levels are significantly below the national staffing standards making responses to emergencies more difficult if there is more than one at a time. </a:t>
            </a:r>
          </a:p>
          <a:p>
            <a:endParaRPr lang="en-US" sz="3200" dirty="0">
              <a:solidFill>
                <a:schemeClr val="tx1"/>
              </a:solidFill>
              <a:latin typeface="Modern No. 20" panose="02070704070505020303" pitchFamily="18" charset="77"/>
            </a:endParaRPr>
          </a:p>
          <a:p>
            <a:r>
              <a:rPr lang="en-US" sz="3200" dirty="0">
                <a:solidFill>
                  <a:schemeClr val="tx1"/>
                </a:solidFill>
                <a:latin typeface="Modern No. 20" panose="02070704070505020303" pitchFamily="18" charset="77"/>
              </a:rPr>
              <a:t>If enacted, Measure B can provide funding for firefighting and emergency response services. </a:t>
            </a:r>
          </a:p>
        </p:txBody>
      </p:sp>
    </p:spTree>
    <p:extLst>
      <p:ext uri="{BB962C8B-B14F-4D97-AF65-F5344CB8AC3E}">
        <p14:creationId xmlns:p14="http://schemas.microsoft.com/office/powerpoint/2010/main" val="482854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4F4F-F37B-BC4A-AF22-80D0349F3325}"/>
              </a:ext>
            </a:extLst>
          </p:cNvPr>
          <p:cNvSpPr>
            <a:spLocks noGrp="1"/>
          </p:cNvSpPr>
          <p:nvPr>
            <p:ph type="title"/>
          </p:nvPr>
        </p:nvSpPr>
        <p:spPr>
          <a:xfrm>
            <a:off x="737363" y="214346"/>
            <a:ext cx="8596668" cy="1320800"/>
          </a:xfrm>
        </p:spPr>
        <p:txBody>
          <a:bodyPr/>
          <a:lstStyle/>
          <a:p>
            <a:r>
              <a:rPr lang="en-US" b="1" dirty="0">
                <a:solidFill>
                  <a:schemeClr val="accent2">
                    <a:lumMod val="50000"/>
                  </a:schemeClr>
                </a:solidFill>
                <a:latin typeface="Trebuchet MS" panose="020B0703020202090204" pitchFamily="34" charset="0"/>
              </a:rPr>
              <a:t>Measure B Financial Protections &amp; Local Control </a:t>
            </a:r>
          </a:p>
        </p:txBody>
      </p:sp>
      <p:sp>
        <p:nvSpPr>
          <p:cNvPr id="3" name="Content Placeholder 2">
            <a:extLst>
              <a:ext uri="{FF2B5EF4-FFF2-40B4-BE49-F238E27FC236}">
                <a16:creationId xmlns:a16="http://schemas.microsoft.com/office/drawing/2014/main" id="{846BA576-E886-6446-9152-05F3EA8BBDA4}"/>
              </a:ext>
            </a:extLst>
          </p:cNvPr>
          <p:cNvSpPr>
            <a:spLocks noGrp="1"/>
          </p:cNvSpPr>
          <p:nvPr>
            <p:ph idx="1"/>
          </p:nvPr>
        </p:nvSpPr>
        <p:spPr>
          <a:xfrm>
            <a:off x="246248" y="1744896"/>
            <a:ext cx="8937509" cy="3864795"/>
          </a:xfrm>
        </p:spPr>
        <p:txBody>
          <a:bodyPr>
            <a:noAutofit/>
          </a:bodyPr>
          <a:lstStyle/>
          <a:p>
            <a:pPr lvl="0"/>
            <a:r>
              <a:rPr lang="en-US" sz="2800" dirty="0">
                <a:solidFill>
                  <a:schemeClr val="tx1"/>
                </a:solidFill>
                <a:latin typeface="Modern No. 20" panose="02070704070505020303" pitchFamily="18" charset="77"/>
              </a:rPr>
              <a:t>As a local measure, Measure B funds will remain locally-controlled by the City of Atwater.  </a:t>
            </a:r>
          </a:p>
          <a:p>
            <a:pPr lvl="0"/>
            <a:endParaRPr lang="en-US" sz="2800" dirty="0">
              <a:solidFill>
                <a:schemeClr val="tx1"/>
              </a:solidFill>
              <a:latin typeface="Modern No. 20" panose="02070704070505020303" pitchFamily="18" charset="77"/>
            </a:endParaRPr>
          </a:p>
          <a:p>
            <a:pPr lvl="0"/>
            <a:r>
              <a:rPr lang="en-US" sz="2800" dirty="0">
                <a:solidFill>
                  <a:schemeClr val="tx1"/>
                </a:solidFill>
                <a:latin typeface="Modern No. 20" panose="02070704070505020303" pitchFamily="18" charset="77"/>
              </a:rPr>
              <a:t>If enacted, Measure B is subject to annual independent financial audits and public review of expenditures by the Citizens’ Oversight Committee. </a:t>
            </a:r>
          </a:p>
          <a:p>
            <a:pPr marL="0" indent="0">
              <a:buNone/>
            </a:pPr>
            <a:endParaRPr lang="en-US" sz="2800" dirty="0">
              <a:solidFill>
                <a:schemeClr val="tx1"/>
              </a:solidFill>
              <a:latin typeface="Modern No. 20" panose="02070704070505020303" pitchFamily="18" charset="77"/>
            </a:endParaRPr>
          </a:p>
          <a:p>
            <a:r>
              <a:rPr lang="en-US" sz="2800" dirty="0">
                <a:solidFill>
                  <a:schemeClr val="tx1"/>
                </a:solidFill>
                <a:latin typeface="Modern No. 20" panose="02070704070505020303" pitchFamily="18" charset="77"/>
              </a:rPr>
              <a:t>Measure B does not apply to food purchased as groceries or prescription medication.</a:t>
            </a:r>
          </a:p>
        </p:txBody>
      </p:sp>
      <p:pic>
        <p:nvPicPr>
          <p:cNvPr id="5" name="Picture 4" descr="Logo&#10;&#10;Description automatically generated">
            <a:extLst>
              <a:ext uri="{FF2B5EF4-FFF2-40B4-BE49-F238E27FC236}">
                <a16:creationId xmlns:a16="http://schemas.microsoft.com/office/drawing/2014/main" id="{EC7F2DA7-DA8B-0945-90AD-8E8A5E69A7E0}"/>
              </a:ext>
            </a:extLst>
          </p:cNvPr>
          <p:cNvPicPr>
            <a:picLocks noChangeAspect="1"/>
          </p:cNvPicPr>
          <p:nvPr/>
        </p:nvPicPr>
        <p:blipFill>
          <a:blip r:embed="rId2"/>
          <a:stretch>
            <a:fillRect/>
          </a:stretch>
        </p:blipFill>
        <p:spPr>
          <a:xfrm>
            <a:off x="10308657" y="5119839"/>
            <a:ext cx="1637095" cy="1637095"/>
          </a:xfrm>
          <a:prstGeom prst="rect">
            <a:avLst/>
          </a:prstGeom>
        </p:spPr>
      </p:pic>
    </p:spTree>
    <p:extLst>
      <p:ext uri="{BB962C8B-B14F-4D97-AF65-F5344CB8AC3E}">
        <p14:creationId xmlns:p14="http://schemas.microsoft.com/office/powerpoint/2010/main" val="686786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20BCF-68BC-BC46-955A-8410A5ACFA20}"/>
              </a:ext>
            </a:extLst>
          </p:cNvPr>
          <p:cNvSpPr>
            <a:spLocks noGrp="1"/>
          </p:cNvSpPr>
          <p:nvPr>
            <p:ph type="title"/>
          </p:nvPr>
        </p:nvSpPr>
        <p:spPr>
          <a:xfrm>
            <a:off x="498914" y="275063"/>
            <a:ext cx="8596668" cy="1320800"/>
          </a:xfrm>
        </p:spPr>
        <p:txBody>
          <a:bodyPr anchor="t">
            <a:normAutofit/>
          </a:bodyPr>
          <a:lstStyle/>
          <a:p>
            <a:r>
              <a:rPr lang="en-US" b="1" dirty="0">
                <a:solidFill>
                  <a:schemeClr val="tx2"/>
                </a:solidFill>
              </a:rPr>
              <a:t>What else is on Atwater’s Municipal Ballot?</a:t>
            </a:r>
          </a:p>
        </p:txBody>
      </p:sp>
      <p:pic>
        <p:nvPicPr>
          <p:cNvPr id="6" name="Picture 5" descr="Logo&#10;&#10;Description automatically generated">
            <a:extLst>
              <a:ext uri="{FF2B5EF4-FFF2-40B4-BE49-F238E27FC236}">
                <a16:creationId xmlns:a16="http://schemas.microsoft.com/office/drawing/2014/main" id="{AA0F9C14-5B86-0F42-A516-93D46576268D}"/>
              </a:ext>
            </a:extLst>
          </p:cNvPr>
          <p:cNvPicPr>
            <a:picLocks noChangeAspect="1"/>
          </p:cNvPicPr>
          <p:nvPr/>
        </p:nvPicPr>
        <p:blipFill>
          <a:blip r:embed="rId2"/>
          <a:stretch>
            <a:fillRect/>
          </a:stretch>
        </p:blipFill>
        <p:spPr>
          <a:xfrm>
            <a:off x="10308657" y="5119839"/>
            <a:ext cx="1637095" cy="1637095"/>
          </a:xfrm>
          <a:prstGeom prst="rect">
            <a:avLst/>
          </a:prstGeom>
        </p:spPr>
      </p:pic>
      <p:sp>
        <p:nvSpPr>
          <p:cNvPr id="4" name="Content Placeholder 3">
            <a:extLst>
              <a:ext uri="{FF2B5EF4-FFF2-40B4-BE49-F238E27FC236}">
                <a16:creationId xmlns:a16="http://schemas.microsoft.com/office/drawing/2014/main" id="{E299C9EF-2026-A203-97E3-18C5866B0AF9}"/>
              </a:ext>
            </a:extLst>
          </p:cNvPr>
          <p:cNvSpPr>
            <a:spLocks noGrp="1"/>
          </p:cNvSpPr>
          <p:nvPr>
            <p:ph idx="1"/>
          </p:nvPr>
        </p:nvSpPr>
        <p:spPr>
          <a:xfrm>
            <a:off x="709956" y="1881809"/>
            <a:ext cx="8596668" cy="3880773"/>
          </a:xfrm>
        </p:spPr>
        <p:txBody>
          <a:bodyPr>
            <a:normAutofit/>
          </a:bodyPr>
          <a:lstStyle/>
          <a:p>
            <a:pPr algn="just"/>
            <a:r>
              <a:rPr lang="en-US" sz="3200" dirty="0">
                <a:solidFill>
                  <a:schemeClr val="tx1"/>
                </a:solidFill>
                <a:latin typeface="Modern No. 20" panose="02070704070505020303" pitchFamily="18" charset="77"/>
              </a:rPr>
              <a:t>In November, Atwater voters will also have the opportunity to elect the City’s Mayor and two City Councilmembers.</a:t>
            </a:r>
          </a:p>
        </p:txBody>
      </p:sp>
      <p:pic>
        <p:nvPicPr>
          <p:cNvPr id="8" name="Picture 7" descr="Logo, icon&#10;&#10;Description automatically generated">
            <a:extLst>
              <a:ext uri="{FF2B5EF4-FFF2-40B4-BE49-F238E27FC236}">
                <a16:creationId xmlns:a16="http://schemas.microsoft.com/office/drawing/2014/main" id="{6DFE9A2F-F4A2-8D67-6702-81BB952AC570}"/>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3459665" y="3596601"/>
            <a:ext cx="3097251" cy="3046476"/>
          </a:xfrm>
          <a:prstGeom prst="rect">
            <a:avLst/>
          </a:prstGeom>
        </p:spPr>
      </p:pic>
    </p:spTree>
    <p:extLst>
      <p:ext uri="{BB962C8B-B14F-4D97-AF65-F5344CB8AC3E}">
        <p14:creationId xmlns:p14="http://schemas.microsoft.com/office/powerpoint/2010/main" val="1577600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311B3-11B2-9280-7837-B5233B066B65}"/>
              </a:ext>
            </a:extLst>
          </p:cNvPr>
          <p:cNvSpPr>
            <a:spLocks noGrp="1"/>
          </p:cNvSpPr>
          <p:nvPr>
            <p:ph type="title"/>
          </p:nvPr>
        </p:nvSpPr>
        <p:spPr/>
        <p:txBody>
          <a:bodyPr/>
          <a:lstStyle/>
          <a:p>
            <a:r>
              <a:rPr lang="en-US" dirty="0"/>
              <a:t>ADDITIONAL VOTER INFORMATION</a:t>
            </a:r>
          </a:p>
        </p:txBody>
      </p:sp>
      <p:sp>
        <p:nvSpPr>
          <p:cNvPr id="3" name="Content Placeholder 2">
            <a:extLst>
              <a:ext uri="{FF2B5EF4-FFF2-40B4-BE49-F238E27FC236}">
                <a16:creationId xmlns:a16="http://schemas.microsoft.com/office/drawing/2014/main" id="{58DF255B-7075-4EA7-DCB2-B8A2C543C93D}"/>
              </a:ext>
            </a:extLst>
          </p:cNvPr>
          <p:cNvSpPr>
            <a:spLocks noGrp="1"/>
          </p:cNvSpPr>
          <p:nvPr>
            <p:ph idx="1"/>
          </p:nvPr>
        </p:nvSpPr>
        <p:spPr>
          <a:xfrm>
            <a:off x="430101" y="1402306"/>
            <a:ext cx="9091134" cy="3880773"/>
          </a:xfrm>
        </p:spPr>
        <p:txBody>
          <a:bodyPr>
            <a:noAutofit/>
          </a:bodyPr>
          <a:lstStyle/>
          <a:p>
            <a:pPr algn="just"/>
            <a:r>
              <a:rPr lang="en-US" sz="2600" dirty="0">
                <a:solidFill>
                  <a:schemeClr val="tx1"/>
                </a:solidFill>
                <a:latin typeface="Modern No. 20" panose="02070704070505020303" pitchFamily="18" charset="77"/>
              </a:rPr>
              <a:t>For the full text of Measure B and Municipal Election information, visit: </a:t>
            </a:r>
            <a:r>
              <a:rPr lang="en-US" sz="2600" dirty="0" err="1">
                <a:solidFill>
                  <a:schemeClr val="tx1"/>
                </a:solidFill>
                <a:latin typeface="Modern No. 20" panose="02070704070505020303" pitchFamily="18" charset="77"/>
              </a:rPr>
              <a:t>www.Atwater.org</a:t>
            </a:r>
            <a:endParaRPr lang="en-US" sz="2600" dirty="0">
              <a:solidFill>
                <a:schemeClr val="tx1"/>
              </a:solidFill>
              <a:latin typeface="Modern No. 20" panose="02070704070505020303" pitchFamily="18" charset="77"/>
            </a:endParaRPr>
          </a:p>
          <a:p>
            <a:pPr algn="just"/>
            <a:r>
              <a:rPr lang="en-US" sz="2600" dirty="0">
                <a:solidFill>
                  <a:schemeClr val="tx1"/>
                </a:solidFill>
                <a:latin typeface="Modern No. 20" panose="02070704070505020303" pitchFamily="18" charset="77"/>
              </a:rPr>
              <a:t>Permanent Vote by Mail Voters should receive their ballot the week of October 10</a:t>
            </a:r>
            <a:r>
              <a:rPr lang="en-US" sz="2600" baseline="30000" dirty="0">
                <a:solidFill>
                  <a:schemeClr val="tx1"/>
                </a:solidFill>
                <a:latin typeface="Modern No. 20" panose="02070704070505020303" pitchFamily="18" charset="77"/>
              </a:rPr>
              <a:t>th</a:t>
            </a:r>
            <a:r>
              <a:rPr lang="en-US" sz="2600" dirty="0">
                <a:solidFill>
                  <a:schemeClr val="tx1"/>
                </a:solidFill>
                <a:latin typeface="Modern No. 20" panose="02070704070505020303" pitchFamily="18" charset="77"/>
              </a:rPr>
              <a:t> </a:t>
            </a:r>
          </a:p>
          <a:p>
            <a:pPr algn="just"/>
            <a:r>
              <a:rPr lang="en-US" sz="2600" dirty="0">
                <a:solidFill>
                  <a:schemeClr val="tx1"/>
                </a:solidFill>
                <a:latin typeface="Modern No. 20" panose="02070704070505020303" pitchFamily="18" charset="77"/>
              </a:rPr>
              <a:t>To track your ballot visit: </a:t>
            </a:r>
            <a:r>
              <a:rPr lang="en-US" sz="2600" dirty="0" err="1">
                <a:solidFill>
                  <a:schemeClr val="tx1"/>
                </a:solidFill>
                <a:latin typeface="Modern No. 20" panose="02070704070505020303" pitchFamily="18" charset="77"/>
              </a:rPr>
              <a:t>california.ballottrax.net</a:t>
            </a:r>
            <a:endParaRPr lang="en-US" sz="2600" dirty="0">
              <a:solidFill>
                <a:schemeClr val="tx1"/>
              </a:solidFill>
              <a:latin typeface="Modern No. 20" panose="02070704070505020303" pitchFamily="18" charset="77"/>
            </a:endParaRPr>
          </a:p>
          <a:p>
            <a:pPr algn="just"/>
            <a:r>
              <a:rPr lang="en-US" sz="2600" dirty="0">
                <a:solidFill>
                  <a:schemeClr val="tx1"/>
                </a:solidFill>
                <a:latin typeface="Modern No. 20" panose="02070704070505020303" pitchFamily="18" charset="77"/>
              </a:rPr>
              <a:t>Poll voting will occur on Tuesday, November 8</a:t>
            </a:r>
            <a:r>
              <a:rPr lang="en-US" sz="2600" baseline="30000" dirty="0">
                <a:solidFill>
                  <a:schemeClr val="tx1"/>
                </a:solidFill>
                <a:latin typeface="Modern No. 20" panose="02070704070505020303" pitchFamily="18" charset="77"/>
              </a:rPr>
              <a:t>th</a:t>
            </a:r>
            <a:r>
              <a:rPr lang="en-US" sz="2600" dirty="0">
                <a:solidFill>
                  <a:schemeClr val="tx1"/>
                </a:solidFill>
                <a:latin typeface="Modern No. 20" panose="02070704070505020303" pitchFamily="18" charset="77"/>
              </a:rPr>
              <a:t>. Polling places will be open on Election Day from 7am-8pm. Vote by Mail Ballots can be dropped at any polling place in the County on Election Day.</a:t>
            </a:r>
          </a:p>
          <a:p>
            <a:r>
              <a:rPr lang="en-US" sz="2600" dirty="0">
                <a:solidFill>
                  <a:schemeClr val="tx1"/>
                </a:solidFill>
                <a:latin typeface="Modern No. 20" panose="02070704070505020303" pitchFamily="18" charset="77"/>
              </a:rPr>
              <a:t>For more information on voting or for any questions, visit the County Registrar of Voters at: 			www.CountyofMerced.com/Elections</a:t>
            </a:r>
          </a:p>
          <a:p>
            <a:endParaRPr lang="en-US" sz="2600" dirty="0">
              <a:solidFill>
                <a:schemeClr val="accent2">
                  <a:lumMod val="50000"/>
                </a:schemeClr>
              </a:solidFill>
              <a:latin typeface="Modern No. 20" panose="02070704070505020303" pitchFamily="18" charset="77"/>
            </a:endParaRPr>
          </a:p>
        </p:txBody>
      </p:sp>
    </p:spTree>
    <p:extLst>
      <p:ext uri="{BB962C8B-B14F-4D97-AF65-F5344CB8AC3E}">
        <p14:creationId xmlns:p14="http://schemas.microsoft.com/office/powerpoint/2010/main" val="4239615997"/>
      </p:ext>
    </p:extLst>
  </p:cSld>
  <p:clrMapOvr>
    <a:masterClrMapping/>
  </p:clrMapOvr>
</p:sld>
</file>

<file path=ppt/theme/theme1.xml><?xml version="1.0" encoding="utf-8"?>
<a:theme xmlns:a="http://schemas.openxmlformats.org/drawingml/2006/main" name="Theme2">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heme2" id="{7A7D754F-256D-C643-BFDE-44379E6E9599}" vid="{CF4890B9-5198-5C47-A750-8BE918401497}"/>
    </a:ext>
  </a:extLst>
</a:theme>
</file>

<file path=docProps/app.xml><?xml version="1.0" encoding="utf-8"?>
<Properties xmlns="http://schemas.openxmlformats.org/officeDocument/2006/extended-properties" xmlns:vt="http://schemas.openxmlformats.org/officeDocument/2006/docPropsVTypes">
  <Template>Theme2</Template>
  <TotalTime>21</TotalTime>
  <Words>574</Words>
  <Application>Microsoft Office PowerPoint</Application>
  <PresentationFormat>Widescreen</PresentationFormat>
  <Paragraphs>38</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Modern No. 20</vt:lpstr>
      <vt:lpstr>Trebuchet MS</vt:lpstr>
      <vt:lpstr>Wingdings</vt:lpstr>
      <vt:lpstr>Wingdings 3</vt:lpstr>
      <vt:lpstr>Theme2</vt:lpstr>
      <vt:lpstr>Community Update</vt:lpstr>
      <vt:lpstr>What is Measure B?</vt:lpstr>
      <vt:lpstr>Official Measure B Ballot Question</vt:lpstr>
      <vt:lpstr>What is it for?</vt:lpstr>
      <vt:lpstr>Community Identified Public Safety Priorities</vt:lpstr>
      <vt:lpstr>Will Measure B Address Our Local Fire Needs?</vt:lpstr>
      <vt:lpstr>Measure B Financial Protections &amp; Local Control </vt:lpstr>
      <vt:lpstr>What else is on Atwater’s Municipal Ballot?</vt:lpstr>
      <vt:lpstr>ADDITIONAL VOTER INFORMATION</vt:lpstr>
      <vt:lpstr>Where can I get 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Update</dc:title>
  <dc:creator>Lori Waterman</dc:creator>
  <cp:lastModifiedBy>Janell Martin</cp:lastModifiedBy>
  <cp:revision>5</cp:revision>
  <dcterms:created xsi:type="dcterms:W3CDTF">1900-01-01T08:00:00Z</dcterms:created>
  <dcterms:modified xsi:type="dcterms:W3CDTF">2022-09-07T23:45:04Z</dcterms:modified>
</cp:coreProperties>
</file>